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4" r:id="rId3"/>
    <p:sldId id="281" r:id="rId4"/>
    <p:sldId id="283" r:id="rId5"/>
    <p:sldId id="284" r:id="rId6"/>
    <p:sldId id="287" r:id="rId7"/>
    <p:sldId id="289" r:id="rId8"/>
    <p:sldId id="290" r:id="rId9"/>
    <p:sldId id="291" r:id="rId10"/>
    <p:sldId id="292" r:id="rId11"/>
    <p:sldId id="293" r:id="rId12"/>
    <p:sldId id="270" r:id="rId13"/>
    <p:sldId id="271" r:id="rId14"/>
    <p:sldId id="272" r:id="rId15"/>
    <p:sldId id="273" r:id="rId16"/>
    <p:sldId id="295" r:id="rId17"/>
    <p:sldId id="275" r:id="rId18"/>
    <p:sldId id="276" r:id="rId19"/>
    <p:sldId id="296" r:id="rId20"/>
    <p:sldId id="278" r:id="rId21"/>
    <p:sldId id="279" r:id="rId22"/>
    <p:sldId id="280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88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3BD3D-7813-83AF-9F72-473B8A86CCAA}" v="25" dt="2025-08-05T17:48:40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arun@gmail.com" userId="45eccef0c200b126" providerId="Windows Live" clId="Web-{7AB3BD3D-7813-83AF-9F72-473B8A86CCAA}"/>
    <pc:docChg chg="delSld modSld">
      <pc:chgData name="acearun@gmail.com" userId="45eccef0c200b126" providerId="Windows Live" clId="Web-{7AB3BD3D-7813-83AF-9F72-473B8A86CCAA}" dt="2025-08-05T17:48:40.958" v="15"/>
      <pc:docMkLst>
        <pc:docMk/>
      </pc:docMkLst>
      <pc:sldChg chg="modSp">
        <pc:chgData name="acearun@gmail.com" userId="45eccef0c200b126" providerId="Windows Live" clId="Web-{7AB3BD3D-7813-83AF-9F72-473B8A86CCAA}" dt="2025-08-05T17:46:29.809" v="9" actId="20577"/>
        <pc:sldMkLst>
          <pc:docMk/>
          <pc:sldMk cId="3655473808" sldId="256"/>
        </pc:sldMkLst>
        <pc:spChg chg="mod">
          <ac:chgData name="acearun@gmail.com" userId="45eccef0c200b126" providerId="Windows Live" clId="Web-{7AB3BD3D-7813-83AF-9F72-473B8A86CCAA}" dt="2025-08-05T17:46:29.809" v="9" actId="20577"/>
          <ac:spMkLst>
            <pc:docMk/>
            <pc:sldMk cId="3655473808" sldId="256"/>
            <ac:spMk id="3" creationId="{9BD66E44-084B-A590-2598-A2E33E47CE43}"/>
          </ac:spMkLst>
        </pc:spChg>
      </pc:sldChg>
      <pc:sldChg chg="del">
        <pc:chgData name="acearun@gmail.com" userId="45eccef0c200b126" providerId="Windows Live" clId="Web-{7AB3BD3D-7813-83AF-9F72-473B8A86CCAA}" dt="2025-08-05T17:48:40.958" v="15"/>
        <pc:sldMkLst>
          <pc:docMk/>
          <pc:sldMk cId="1274760693" sldId="277"/>
        </pc:sldMkLst>
      </pc:sldChg>
      <pc:sldChg chg="del">
        <pc:chgData name="acearun@gmail.com" userId="45eccef0c200b126" providerId="Windows Live" clId="Web-{7AB3BD3D-7813-83AF-9F72-473B8A86CCAA}" dt="2025-08-05T17:46:37.496" v="10"/>
        <pc:sldMkLst>
          <pc:docMk/>
          <pc:sldMk cId="2214278257" sldId="282"/>
        </pc:sldMkLst>
      </pc:sldChg>
      <pc:sldChg chg="del">
        <pc:chgData name="acearun@gmail.com" userId="45eccef0c200b126" providerId="Windows Live" clId="Web-{7AB3BD3D-7813-83AF-9F72-473B8A86CCAA}" dt="2025-08-05T17:46:45.731" v="11"/>
        <pc:sldMkLst>
          <pc:docMk/>
          <pc:sldMk cId="111782061" sldId="285"/>
        </pc:sldMkLst>
      </pc:sldChg>
      <pc:sldChg chg="del">
        <pc:chgData name="acearun@gmail.com" userId="45eccef0c200b126" providerId="Windows Live" clId="Web-{7AB3BD3D-7813-83AF-9F72-473B8A86CCAA}" dt="2025-08-05T17:46:50.309" v="12"/>
        <pc:sldMkLst>
          <pc:docMk/>
          <pc:sldMk cId="2694815619" sldId="286"/>
        </pc:sldMkLst>
      </pc:sldChg>
      <pc:sldChg chg="del">
        <pc:chgData name="acearun@gmail.com" userId="45eccef0c200b126" providerId="Windows Live" clId="Web-{7AB3BD3D-7813-83AF-9F72-473B8A86CCAA}" dt="2025-08-05T17:48:35.801" v="13"/>
        <pc:sldMkLst>
          <pc:docMk/>
          <pc:sldMk cId="2541157581" sldId="321"/>
        </pc:sldMkLst>
      </pc:sldChg>
      <pc:sldChg chg="del">
        <pc:chgData name="acearun@gmail.com" userId="45eccef0c200b126" providerId="Windows Live" clId="Web-{7AB3BD3D-7813-83AF-9F72-473B8A86CCAA}" dt="2025-08-05T17:48:39.036" v="14"/>
        <pc:sldMkLst>
          <pc:docMk/>
          <pc:sldMk cId="4027430002" sldId="322"/>
        </pc:sldMkLst>
      </pc:sldChg>
    </pc:docChg>
  </pc:docChgLst>
  <pc:docChgLst>
    <pc:chgData clId="Web-{7AB3BD3D-7813-83AF-9F72-473B8A86CCAA}"/>
    <pc:docChg chg="modSld">
      <pc:chgData name="" userId="" providerId="" clId="Web-{7AB3BD3D-7813-83AF-9F72-473B8A86CCAA}" dt="2025-08-05T17:46:26.043" v="6" actId="20577"/>
      <pc:docMkLst>
        <pc:docMk/>
      </pc:docMkLst>
      <pc:sldChg chg="modSp">
        <pc:chgData name="" userId="" providerId="" clId="Web-{7AB3BD3D-7813-83AF-9F72-473B8A86CCAA}" dt="2025-08-05T17:46:26.043" v="6" actId="20577"/>
        <pc:sldMkLst>
          <pc:docMk/>
          <pc:sldMk cId="3655473808" sldId="256"/>
        </pc:sldMkLst>
        <pc:spChg chg="mod">
          <ac:chgData name="" userId="" providerId="" clId="Web-{7AB3BD3D-7813-83AF-9F72-473B8A86CCAA}" dt="2025-08-05T17:46:26.043" v="6" actId="20577"/>
          <ac:spMkLst>
            <pc:docMk/>
            <pc:sldMk cId="3655473808" sldId="256"/>
            <ac:spMk id="2" creationId="{27E49A3E-CFAF-8DD4-9E3A-0C161A1551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233DF-3D9A-FE45-8445-24620FD13623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B520-48F2-FE4B-A84A-B832E21F9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0B520-48F2-FE4B-A84A-B832E21F9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81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fbe3e942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fbe3e9426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ffbe3e9426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fbe3e942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fbe3e942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ffbe3e942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fbe3e942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fbe3e9426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ffbe3e9426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fbe3e942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fbe3e9426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ffbe3e9426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fbe3e942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ffbe3e9426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ffbe3e9426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fbe3e942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fbe3e9426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fbe3e9426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fbe3e942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fbe3e942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ffbe3e9426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fbe3e942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fbe3e9426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ffbe3e9426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fbe3e94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fbe3e9426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ffbe3e9426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fbe3e942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fbe3e9426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ffbe3e9426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Tinkercad for elementary and middle school students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Onshape for professional designers.</a:t>
            </a: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fbe3e942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fbe3e9426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ffbe3e9426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fbe3e942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fbe3e9426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ffbe3e9426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fbe3e942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fbe3e9426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2ffbe3e9426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fbe3e942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fbe3e9426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ffbe3e9426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fbe3e942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fbe3e9426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ffbe3e9426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fbe3e942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fbe3e9426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ffbe3e9426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fbe3e942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fbe3e9426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ffbe3e9426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fbe3e942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fbe3e9426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ffbe3e9426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fbe3e942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fbe3e9426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ffbe3e9426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fbe3e942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fbe3e9426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ffbe3e9426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f607e640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Tinkercad for elementary and middle school students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Onshape for professional designers.</a:t>
            </a:r>
            <a:endParaRPr/>
          </a:p>
        </p:txBody>
      </p:sp>
      <p:sp>
        <p:nvSpPr>
          <p:cNvPr id="164" name="Google Shape;164;g2ff607e64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fbe3e94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fbe3e9426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ffbe3e9426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fbe3e9426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fbe3e9426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ffbe3e9426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fbe3e942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fbe3e9426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ffbe3e9426_0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fbe3e9426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fbe3e9426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ffbe3e9426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fbe3e942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ffbe3e9426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ffbe3e9426_0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fbe3e942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ffbe3e9426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2ffbe3e9426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fbe3e9426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fbe3e9426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2ffbe3e9426_0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fbe3e942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fbe3e9426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ffbe3e9426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fbe3e942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fbe3e9426_0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fbe3e9426_0_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fbe3e9426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ffbe3e9426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ffbe3e9426_0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f607e640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f607e640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ff607e640e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fbe3e94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ffbe3e942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ffbe3e9426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fbe3e942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ffbe3e9426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ffbe3e9426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ffbe3e942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ffbe3e9426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2ffbe3e9426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f607e64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f607e640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f607e640e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f607e64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f607e640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ff607e640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f607e640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f607e640e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ff607e640e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fbe3e94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fbe3e94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ffbe3e94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fbe3e94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fbe3e942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ffbe3e942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7932-A3D5-B3C0-A7EC-DCAB94923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EBB05-B58B-0D00-21EF-AC792ADD9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9966-A2D6-4FBE-E645-47EFCFC28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4A6DAA-585C-8148-932A-CBF28562DA7F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8F628-EB86-50E8-2017-A7FF9ED9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6EF3-2AC0-DBFC-3B4C-8BAD9002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6C6F-1697-1A08-99D6-78F82F6C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B515C-0A00-24C5-C895-D140D785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1712-3692-BCF9-BF4D-B323F20C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425C2B-2AE6-C244-83E9-7C2F0B3F8C9A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5BDDA-E401-72DE-1183-D25D6DF7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6F7D9-8A90-30BF-BE6D-F79A16BC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6C4B6-7BB0-6D21-50EE-D5960F48A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D46D3-FF46-F01A-8914-167ADF04E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FD55D-9AB3-9286-43C0-2478795B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2D7F60-3C1F-4148-882A-A1EA40DAF137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0D6B8-947D-83A1-6B55-B3B05350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11383-DBAE-4A32-4D23-2655DF5C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0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0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0458-4280-CFAD-6851-3C0B8467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0E39-2694-4C6A-E6CE-0C3664C4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7212-BB00-44A9-400F-FBDCDE6A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ED60A0-D27B-8D45-9580-8B282ABA63BB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6D0F-F79D-6782-9125-69C4079B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4CF9-19D9-7A62-1D2F-CCCCE283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5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373-42D1-6160-3924-A36DF2DA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25FE-93C9-7DC5-9E73-74C21DD1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8BD2-9E42-3F41-FC20-A2806B56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CED0FC-D3F8-7D45-8459-5BE591BCFDD5}" type="datetime1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6EAAB-B89D-A50C-7171-8DBAAADB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0A15-52E8-950F-380C-46A768CC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3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A13-675C-1410-33A0-D1705131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F1F5-DD9F-E84D-9B72-E5A3BB475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31BE3-EE87-EAA2-8A2C-FEFC4C496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BCE8A-FCE9-3B3A-52BA-6C509B5C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4FE72-B44A-994D-90E3-E43C43F427D6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A3092-D559-F0F3-0CD6-AA8A4147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A42A3-F417-687B-31A2-4621A39E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1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E8AB-23D4-F5D8-615A-D03ECF53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FD5C-B16F-A98D-A4E7-A3114F58C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1D504-9F0F-1D20-50C7-93CACB3A7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3512F-1679-8C8F-5D2F-23F02629D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5904C-9FC1-812F-B02B-266A8DFB0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15888-B239-FF69-C8A9-6EBD8620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88DF32-D431-224B-B8F6-92F6E994C5B9}" type="datetime1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7C2DE-FB92-8209-13F2-A7ADC5DA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64A0B-7747-934D-B68F-BF5FB53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4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1D4F-A422-9DC5-A201-B2530911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10FA4-E5DA-BABC-F429-8906AC91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BE2E3-416F-9E46-BBA0-6529098D334F}" type="datetime1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90080-359D-7882-A651-E7D50A9E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973DE-D48B-B49C-0DF1-DBEE4C31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0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AE6D0-C36B-F5FC-B5AE-48E85E43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FA19FC-FAD0-3C4B-A74C-68FC29B09424}" type="datetime1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8D3DA-041A-CA5D-B6ED-1CB60C08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48C06-606C-A5A5-D972-6B9D9BA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EDE4-B0B9-749D-B94F-95976704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AEC8-17A4-45CF-0CF8-93ABF91F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4AE1B-F651-49EF-F1C3-DFC6CF926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4343B-2451-842D-A751-99730C6B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8A2F56-DF67-E64A-BBB2-C2729EEA009C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777F0-3964-FA18-B5AA-800F5B5E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C6542-3220-DBA9-495A-FE7BE500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5CAA-69BE-5B8B-CE14-CB619711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9DE34-4C38-1122-2C07-26298526C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6DE7-8528-A376-9962-3C8F8B103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3332-5C8B-A6D8-4155-2288D28A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9EFABA-AF2C-D648-BC7F-151A207772EF}" type="datetime1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327D6-B189-3372-5C56-964EFBEE3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6906E-7E07-BE28-F971-17DBD8E7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E9AC6-75CC-2749-9B1C-197274D13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99E46-10CB-3BCD-599F-AA72905F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CD1C6-3BEA-9737-6EEC-CC86B3C23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9D751-C068-A60F-99AE-C0C4A4B7D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23" y="6356350"/>
            <a:ext cx="10913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Mission to Mars – Build Your Own Robotic Rover © 2026 Arun Abraham. Free for non-commercial educational use. See MMCL-1.1 for licensing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6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obites.org/looking-for-life-on-mars-what-can-the-valleys-that-once-flowed-into-jezero-crater-tell-us-about-the-best-rocks-to-sample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://pixabay.com/en/mars-rover-spaceship-module-craft-92207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pace vehicle flying over a desert&#10;&#10;AI-generated content may be incorrect.">
            <a:extLst>
              <a:ext uri="{FF2B5EF4-FFF2-40B4-BE49-F238E27FC236}">
                <a16:creationId xmlns:a16="http://schemas.microsoft.com/office/drawing/2014/main" id="{D8199B5F-04B4-F9E9-4847-2F0A12C11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255" r="2" b="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5" name="Picture 4" descr="A robot on the surface of the planet mars&#10;&#10;AI-generated content may be incorrect.">
            <a:extLst>
              <a:ext uri="{FF2B5EF4-FFF2-40B4-BE49-F238E27FC236}">
                <a16:creationId xmlns:a16="http://schemas.microsoft.com/office/drawing/2014/main" id="{99809E02-127F-D882-F860-136792D86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170" r="7893" b="-1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58368 w 3291840"/>
              <a:gd name="csY1" fmla="*/ 0 h 18288"/>
              <a:gd name="csX2" fmla="*/ 1283818 w 3291840"/>
              <a:gd name="csY2" fmla="*/ 0 h 18288"/>
              <a:gd name="csX3" fmla="*/ 1909267 w 3291840"/>
              <a:gd name="csY3" fmla="*/ 0 h 18288"/>
              <a:gd name="csX4" fmla="*/ 2633472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633472 w 3291840"/>
              <a:gd name="csY7" fmla="*/ 18288 h 18288"/>
              <a:gd name="csX8" fmla="*/ 2073859 w 3291840"/>
              <a:gd name="csY8" fmla="*/ 18288 h 18288"/>
              <a:gd name="csX9" fmla="*/ 1448410 w 3291840"/>
              <a:gd name="csY9" fmla="*/ 18288 h 18288"/>
              <a:gd name="csX10" fmla="*/ 822960 w 3291840"/>
              <a:gd name="csY10" fmla="*/ 18288 h 18288"/>
              <a:gd name="csX11" fmla="*/ 0 w 3291840"/>
              <a:gd name="csY11" fmla="*/ 18288 h 18288"/>
              <a:gd name="csX12" fmla="*/ 0 w 329184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49A3E-CFAF-8DD4-9E3A-0C161A15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419600"/>
            <a:ext cx="10908792" cy="1203960"/>
          </a:xfrm>
        </p:spPr>
        <p:txBody>
          <a:bodyPr anchor="ctr">
            <a:normAutofit/>
          </a:bodyPr>
          <a:lstStyle/>
          <a:p>
            <a:r>
              <a:rPr lang="en-US" sz="6600"/>
              <a:t>Intro to CAD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66E44-084B-A590-2598-A2E33E47C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69280"/>
            <a:ext cx="10908792" cy="548640"/>
          </a:xfrm>
        </p:spPr>
        <p:txBody>
          <a:bodyPr anchor="ctr">
            <a:normAutofit/>
          </a:bodyPr>
          <a:lstStyle/>
          <a:p>
            <a:r>
              <a:rPr lang="en-US"/>
              <a:t>Mission to Mars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45482-65E2-616C-FA91-D805E204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Licensing Notice: This curriculum is free for non-commercial educational use. Any paid program using this material requires a commercial license.</a:t>
            </a:r>
          </a:p>
          <a:p>
            <a:r>
              <a:rPr lang="en-US" dirty="0"/>
              <a:t>Contact: </a:t>
            </a:r>
            <a:r>
              <a:rPr lang="en-US" dirty="0" err="1"/>
              <a:t>contact@arunabraham.us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-&gt; Extrude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342624"/>
            <a:ext cx="5319375" cy="35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365" y="2342625"/>
            <a:ext cx="5319386" cy="35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(on Face) -&gt; Extrude (remove)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0" y="2358874"/>
            <a:ext cx="5219176" cy="35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450" y="2358875"/>
            <a:ext cx="5219176" cy="356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a Part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775" y="1726649"/>
            <a:ext cx="7639524" cy="46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#1 - L-shape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563" y="1834775"/>
            <a:ext cx="8664775" cy="46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&gt; New &gt; 48mm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25" y="1769149"/>
            <a:ext cx="8205651" cy="47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5" y="1465967"/>
            <a:ext cx="8191865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&gt; Backside of 96mm side</a:t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9519050" y="5005000"/>
            <a:ext cx="2349600" cy="1361100"/>
          </a:xfrm>
          <a:prstGeom prst="wedgeRectCallout">
            <a:avLst>
              <a:gd name="adj1" fmla="val -243549"/>
              <a:gd name="adj2" fmla="val -104096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 Construction Lines + Construction 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9519050" y="3068450"/>
            <a:ext cx="2349600" cy="1361100"/>
          </a:xfrm>
          <a:prstGeom prst="wedgeRectCallout">
            <a:avLst>
              <a:gd name="adj1" fmla="val -255991"/>
              <a:gd name="adj2" fmla="val -7637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Show Coincident Constraint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&gt; Backside of 96mm side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91865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/>
        </p:nvSpPr>
        <p:spPr>
          <a:xfrm>
            <a:off x="9594850" y="1964025"/>
            <a:ext cx="2349600" cy="1361100"/>
          </a:xfrm>
          <a:prstGeom prst="wedgeRectCallout">
            <a:avLst>
              <a:gd name="adj1" fmla="val -284103"/>
              <a:gd name="adj2" fmla="val 4773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 Construction 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9594850" y="4106300"/>
            <a:ext cx="2349600" cy="1361100"/>
          </a:xfrm>
          <a:prstGeom prst="wedgeRectCallout">
            <a:avLst>
              <a:gd name="adj1" fmla="val -285945"/>
              <a:gd name="adj2" fmla="val 58984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Coincident Constraint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91865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9594850" y="1964025"/>
            <a:ext cx="2349600" cy="1361100"/>
          </a:xfrm>
          <a:prstGeom prst="wedgeRectCallout">
            <a:avLst>
              <a:gd name="adj1" fmla="val -231107"/>
              <a:gd name="adj2" fmla="val 7159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Draw 16mm circle not at the center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Sketch #2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74250"/>
            <a:ext cx="8012375" cy="5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/>
          <p:nvPr/>
        </p:nvSpPr>
        <p:spPr>
          <a:xfrm>
            <a:off x="9540725" y="1899050"/>
            <a:ext cx="2349600" cy="1817400"/>
          </a:xfrm>
          <a:prstGeom prst="wedgeRectCallout">
            <a:avLst>
              <a:gd name="adj1" fmla="val -224195"/>
              <a:gd name="adj2" fmla="val 58939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Apply Coincident constraint between circle center and part center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Point out that the shape is now locked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Sketch #2</a:t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91865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/>
          <p:nvPr/>
        </p:nvSpPr>
        <p:spPr>
          <a:xfrm>
            <a:off x="9540725" y="1899050"/>
            <a:ext cx="2349600" cy="1817400"/>
          </a:xfrm>
          <a:prstGeom prst="wedgeRectCallout">
            <a:avLst>
              <a:gd name="adj1" fmla="val -233873"/>
              <a:gd name="adj2" fmla="val 5774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Apply Coincident constraint between circle center and part center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Point out that the shape is now locked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47AB6-086C-3847-8EC6-97FB886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3" y="123565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Why use CAD for Robotics? </a:t>
            </a:r>
            <a:endParaRPr lang="en-US" sz="54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CB43-DAC0-930A-E916-5A908CA30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9464"/>
            <a:ext cx="4264319" cy="4261024"/>
          </a:xfrm>
        </p:spPr>
        <p:txBody>
          <a:bodyPr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en-US"/>
              <a:t>Planning</a:t>
            </a:r>
          </a:p>
          <a:p>
            <a:pPr>
              <a:spcAft>
                <a:spcPts val="1200"/>
              </a:spcAft>
            </a:pPr>
            <a:r>
              <a:rPr lang="en-US"/>
              <a:t>Sketching</a:t>
            </a:r>
          </a:p>
          <a:p>
            <a:pPr>
              <a:spcAft>
                <a:spcPts val="1200"/>
              </a:spcAft>
            </a:pPr>
            <a:r>
              <a:rPr lang="en-US"/>
              <a:t>Assemblies</a:t>
            </a:r>
          </a:p>
          <a:p>
            <a:pPr>
              <a:spcAft>
                <a:spcPts val="1200"/>
              </a:spcAft>
            </a:pPr>
            <a:r>
              <a:rPr lang="en-US"/>
              <a:t>Design principles validation</a:t>
            </a:r>
          </a:p>
          <a:p>
            <a:pPr>
              <a:spcAft>
                <a:spcPts val="1200"/>
              </a:spcAft>
            </a:pPr>
            <a:r>
              <a:rPr lang="en-US"/>
              <a:t>Establishing Priorities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2" descr="Free CAD Designs, Files &amp; 3D Models | The GrabCAD Community Library">
            <a:extLst>
              <a:ext uri="{FF2B5EF4-FFF2-40B4-BE49-F238E27FC236}">
                <a16:creationId xmlns:a16="http://schemas.microsoft.com/office/drawing/2014/main" id="{8A2C35AB-72A2-7036-154D-4533877B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12" y="1929464"/>
            <a:ext cx="4001113" cy="30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esign Mars Rover Design | Tinkercad">
            <a:extLst>
              <a:ext uri="{FF2B5EF4-FFF2-40B4-BE49-F238E27FC236}">
                <a16:creationId xmlns:a16="http://schemas.microsoft.com/office/drawing/2014/main" id="{0317A849-159E-F28F-D821-2675C1284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8" y="4149091"/>
            <a:ext cx="4193032" cy="261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EB30F-3F57-C992-5A95-9CAA6227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412809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#2 &gt; Remove &gt; Up to next</a:t>
            </a:r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25" y="1585075"/>
            <a:ext cx="7980726" cy="5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/>
          <p:nvPr/>
        </p:nvSpPr>
        <p:spPr>
          <a:xfrm>
            <a:off x="9540725" y="1899050"/>
            <a:ext cx="2349600" cy="1817400"/>
          </a:xfrm>
          <a:prstGeom prst="wedgeRectCallout">
            <a:avLst>
              <a:gd name="adj1" fmla="val -209909"/>
              <a:gd name="adj2" fmla="val 100048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Extrude to remove the hole in the center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#2 &gt; Remove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75" y="1671674"/>
            <a:ext cx="7450151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>
            <a:off x="9540725" y="1899050"/>
            <a:ext cx="2349600" cy="1817400"/>
          </a:xfrm>
          <a:prstGeom prst="wedgeRectCallout">
            <a:avLst>
              <a:gd name="adj1" fmla="val -117282"/>
              <a:gd name="adj2" fmla="val 47023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Isometric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Dimension Constraint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50" y="1899100"/>
            <a:ext cx="7666701" cy="45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/>
          <p:nvPr/>
        </p:nvSpPr>
        <p:spPr>
          <a:xfrm>
            <a:off x="415600" y="1801650"/>
            <a:ext cx="2349600" cy="1256100"/>
          </a:xfrm>
          <a:prstGeom prst="wedgeRectCallout">
            <a:avLst>
              <a:gd name="adj1" fmla="val 94702"/>
              <a:gd name="adj2" fmla="val 37794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Create 4mm circle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07952"/>
              <a:gd name="adj2" fmla="val -8264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Lock to 8mm from closest edges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Point out that the shape is locked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&gt; Vertical Constraint</a:t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449" y="2094575"/>
            <a:ext cx="7941274" cy="44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52193"/>
              <a:gd name="adj2" fmla="val 50684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4mm circle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Vertical Constraint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650" y="1973225"/>
            <a:ext cx="8233049" cy="46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13944"/>
              <a:gd name="adj2" fmla="val 35119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Apply Vertical Constraint and note that the circle moved below the other circle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Still not locked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Vertical Constraint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850" y="1837250"/>
            <a:ext cx="8540749" cy="4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94128"/>
              <a:gd name="adj2" fmla="val 6895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 dimension to lock shape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Mirror</a:t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50" y="1899100"/>
            <a:ext cx="7666701" cy="45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Mirror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899" y="1940750"/>
            <a:ext cx="8119401" cy="45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11639"/>
              <a:gd name="adj2" fmla="val -4541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Circle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Choose Mirror Tool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Horizontal Line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Mirror</a:t>
            </a:r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100" y="1807700"/>
            <a:ext cx="8104276" cy="45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23160"/>
              <a:gd name="adj2" fmla="val 36473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Hole (locked)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Pattern</a:t>
            </a:r>
            <a:endParaRPr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50" y="1899100"/>
            <a:ext cx="7666701" cy="45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/>
          <p:nvPr/>
        </p:nvSpPr>
        <p:spPr>
          <a:xfrm>
            <a:off x="415600" y="3859725"/>
            <a:ext cx="2349600" cy="1599900"/>
          </a:xfrm>
          <a:prstGeom prst="wedgeRectCallout">
            <a:avLst>
              <a:gd name="adj1" fmla="val 121316"/>
              <a:gd name="adj2" fmla="val -643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 to Single Hole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F3AA4-D436-7DAB-6B30-74326214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64D2460D-99B7-2A28-D6DD-1F356A23F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9FFA4-4287-9F4D-4A86-24ED6FB4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3" y="123565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Planning</a:t>
            </a:r>
            <a:endParaRPr lang="en-US" sz="54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D5B33F3A-CBD7-A6F9-5784-9DF58C1A4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D902-347F-220F-9516-83133FEDC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9464"/>
            <a:ext cx="11234697" cy="4261024"/>
          </a:xfrm>
        </p:spPr>
        <p:txBody>
          <a:bodyPr anchor="t">
            <a:normAutofit/>
          </a:bodyPr>
          <a:lstStyle/>
          <a:p>
            <a:pPr marL="457200" lvl="0" indent="-342900">
              <a:spcBef>
                <a:spcPts val="600"/>
              </a:spcBef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Ensure your robot fit in the Size needed</a:t>
            </a:r>
          </a:p>
          <a:p>
            <a:pPr marL="914400" lvl="1" indent="-317500">
              <a:spcBef>
                <a:spcPts val="600"/>
              </a:spcBef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mechanisms fit</a:t>
            </a:r>
          </a:p>
          <a:p>
            <a:pPr marL="457200" lvl="0" indent="-342900">
              <a:spcBef>
                <a:spcPts val="600"/>
              </a:spcBef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Everyone is on the same page</a:t>
            </a:r>
          </a:p>
          <a:p>
            <a:pPr marL="914400" lvl="1" indent="-317500">
              <a:spcBef>
                <a:spcPts val="600"/>
              </a:spcBef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Refer to CAD to build things</a:t>
            </a:r>
          </a:p>
          <a:p>
            <a:pPr marL="457200" lvl="0" indent="-342900">
              <a:spcBef>
                <a:spcPts val="600"/>
              </a:spcBef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Integration and compatibility of everything</a:t>
            </a:r>
          </a:p>
          <a:p>
            <a:pPr marL="914400" lvl="1" indent="-317500">
              <a:spcBef>
                <a:spcPts val="600"/>
              </a:spcBef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Be able to optimize custom designed parts, 3D printed, </a:t>
            </a:r>
            <a:r>
              <a:rPr lang="en-US" err="1">
                <a:solidFill>
                  <a:srgbClr val="000000"/>
                </a:solidFill>
              </a:rPr>
              <a:t>CNCed</a:t>
            </a:r>
            <a:r>
              <a:rPr lang="en-US">
                <a:solidFill>
                  <a:srgbClr val="000000"/>
                </a:solidFill>
              </a:rPr>
              <a:t>, or Laser Cut</a:t>
            </a:r>
          </a:p>
          <a:p>
            <a:pPr marL="914400" lvl="1" indent="-317500">
              <a:spcBef>
                <a:spcPts val="600"/>
              </a:spcBef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Have separate mechanism integrate together well</a:t>
            </a:r>
          </a:p>
          <a:p>
            <a:pPr marL="1371600" lvl="2" indent="-317500">
              <a:spcBef>
                <a:spcPts val="600"/>
              </a:spcBef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Maintain Functional Integrity</a:t>
            </a:r>
          </a:p>
          <a:p>
            <a:pPr marL="457200" lvl="0" indent="-342900">
              <a:spcBef>
                <a:spcPts val="600"/>
              </a:spcBef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Calculate Center of Gravity (COG)</a:t>
            </a:r>
          </a:p>
          <a:p>
            <a:pPr marL="914400" lvl="1" indent="-342900">
              <a:spcBef>
                <a:spcPts val="600"/>
              </a:spcBef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Terrain Aware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29184-B55D-0395-A7F3-6444FD9D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53879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925" y="1864950"/>
            <a:ext cx="8097600" cy="45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Pattern</a:t>
            </a:r>
            <a:endParaRPr/>
          </a:p>
        </p:txBody>
      </p:sp>
      <p:sp>
        <p:nvSpPr>
          <p:cNvPr id="375" name="Google Shape;375;p49"/>
          <p:cNvSpPr/>
          <p:nvPr/>
        </p:nvSpPr>
        <p:spPr>
          <a:xfrm>
            <a:off x="415600" y="3349650"/>
            <a:ext cx="2349600" cy="1599900"/>
          </a:xfrm>
          <a:prstGeom prst="wedgeRectCallout">
            <a:avLst>
              <a:gd name="adj1" fmla="val 131455"/>
              <a:gd name="adj2" fmla="val -575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hole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Choose Linear Pattern Tool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#2 &gt; Pattern</a:t>
            </a:r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200" y="1958400"/>
            <a:ext cx="7720876" cy="43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/>
          <p:nvPr/>
        </p:nvSpPr>
        <p:spPr>
          <a:xfrm>
            <a:off x="415600" y="3349650"/>
            <a:ext cx="2349600" cy="1599900"/>
          </a:xfrm>
          <a:prstGeom prst="wedgeRectCallout">
            <a:avLst>
              <a:gd name="adj1" fmla="val 131455"/>
              <a:gd name="adj2" fmla="val -575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Horizontal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11x, 8mm gap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Vertical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2x, 32mm gap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#2 &gt; Remove holes</a:t>
            </a:r>
            <a:endParaRPr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00" y="1455117"/>
            <a:ext cx="7805415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#2 &gt; Remove holes</a:t>
            </a:r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50" y="1498467"/>
            <a:ext cx="7409456" cy="519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#3 &gt; Backside of 48mm side</a:t>
            </a:r>
            <a:endParaRPr/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475" y="1650025"/>
            <a:ext cx="5403725" cy="48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3"/>
          <p:cNvSpPr/>
          <p:nvPr/>
        </p:nvSpPr>
        <p:spPr>
          <a:xfrm>
            <a:off x="415600" y="2363025"/>
            <a:ext cx="2349600" cy="1709400"/>
          </a:xfrm>
          <a:prstGeom prst="wedgeRectCallout">
            <a:avLst>
              <a:gd name="adj1" fmla="val 133298"/>
              <a:gd name="adj2" fmla="val -4061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 Inscribed Polygon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 sided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24mm radius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Show other polygons were possible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53"/>
          <p:cNvSpPr/>
          <p:nvPr/>
        </p:nvSpPr>
        <p:spPr>
          <a:xfrm>
            <a:off x="415600" y="4866375"/>
            <a:ext cx="2349600" cy="1599900"/>
          </a:xfrm>
          <a:prstGeom prst="wedgeRectCallout">
            <a:avLst>
              <a:gd name="adj1" fmla="val 183068"/>
              <a:gd name="adj2" fmla="val 6714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Construction line through center axis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53"/>
          <p:cNvSpPr/>
          <p:nvPr/>
        </p:nvSpPr>
        <p:spPr>
          <a:xfrm>
            <a:off x="9177675" y="2472625"/>
            <a:ext cx="2349600" cy="1599900"/>
          </a:xfrm>
          <a:prstGeom prst="wedgeRectCallout">
            <a:avLst>
              <a:gd name="adj1" fmla="val -129020"/>
              <a:gd name="adj2" fmla="val 1759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Hexagon center not at center of square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9340900" y="4584850"/>
            <a:ext cx="2349600" cy="1599900"/>
          </a:xfrm>
          <a:prstGeom prst="wedgeRectCallout">
            <a:avLst>
              <a:gd name="adj1" fmla="val -169608"/>
              <a:gd name="adj2" fmla="val -39982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Vertices also don’t line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#3 &gt; Midpoint Constraint</a:t>
            </a:r>
            <a:endParaRPr/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50" y="1509267"/>
            <a:ext cx="5760602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/>
          <p:nvPr/>
        </p:nvSpPr>
        <p:spPr>
          <a:xfrm>
            <a:off x="415600" y="2472625"/>
            <a:ext cx="2349600" cy="1599900"/>
          </a:xfrm>
          <a:prstGeom prst="wedgeRectCallout">
            <a:avLst>
              <a:gd name="adj1" fmla="val 225926"/>
              <a:gd name="adj2" fmla="val 58202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Midpoint Constraint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Hexagon Center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Construction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481375" y="4487400"/>
            <a:ext cx="2349600" cy="1599900"/>
          </a:xfrm>
          <a:prstGeom prst="wedgeRectCallout">
            <a:avLst>
              <a:gd name="adj1" fmla="val 198241"/>
              <a:gd name="adj2" fmla="val -73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Show that the Hexagon moved to center of square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Sketch #3 &gt; Coincident Constraint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650" y="1421842"/>
            <a:ext cx="5760602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5"/>
          <p:cNvSpPr/>
          <p:nvPr/>
        </p:nvSpPr>
        <p:spPr>
          <a:xfrm>
            <a:off x="415600" y="4703125"/>
            <a:ext cx="2349600" cy="1599900"/>
          </a:xfrm>
          <a:prstGeom prst="wedgeRectCallout">
            <a:avLst>
              <a:gd name="adj1" fmla="val 190903"/>
              <a:gd name="adj2" fmla="val -8799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Choose Coincident Constraint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a vertex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the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55"/>
          <p:cNvSpPr/>
          <p:nvPr/>
        </p:nvSpPr>
        <p:spPr>
          <a:xfrm>
            <a:off x="9327625" y="2629050"/>
            <a:ext cx="2349600" cy="1599900"/>
          </a:xfrm>
          <a:prstGeom prst="wedgeRectCallout">
            <a:avLst>
              <a:gd name="adj1" fmla="val -128950"/>
              <a:gd name="adj2" fmla="val 55193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Note that the hexagon aligns correctly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Shape is now locked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&gt; Add &gt; Blind &gt; 20mm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975" y="1476775"/>
            <a:ext cx="6659726" cy="51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&gt; Add &gt; Blind &gt; 20mm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00" y="1758324"/>
            <a:ext cx="7080051" cy="45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&gt; Remove &gt; Up to next</a:t>
            </a:r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75" y="1444317"/>
            <a:ext cx="6757961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42239-199F-F55F-E386-B05C3167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F9770C8E-0EA3-2E9E-F928-D95D65BC6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DA512-AD53-6FB8-1042-97047CE1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3" y="123565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Sketching – Mastering Geometry</a:t>
            </a:r>
            <a:endParaRPr lang="en-US" sz="54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33041513-CE62-3269-3C1C-8A55E6295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AC16-5ACA-6D4F-A8D9-73A84841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9464"/>
            <a:ext cx="11234697" cy="4261024"/>
          </a:xfrm>
        </p:spPr>
        <p:txBody>
          <a:bodyPr anchor="t">
            <a:normAutofit/>
          </a:bodyPr>
          <a:lstStyle/>
          <a:p>
            <a:pPr marL="457200" lvl="0" indent="-34290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Sketch out important field elements</a:t>
            </a:r>
          </a:p>
          <a:p>
            <a:pPr marL="457200" lvl="0" indent="-34290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Extended Positions</a:t>
            </a:r>
          </a:p>
          <a:p>
            <a:pPr marL="457200" lvl="0" indent="-34290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Path of game piece</a:t>
            </a:r>
          </a:p>
          <a:p>
            <a:pPr marL="457200" lvl="0" indent="-34290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Starting Configuration</a:t>
            </a:r>
          </a:p>
        </p:txBody>
      </p:sp>
      <p:pic>
        <p:nvPicPr>
          <p:cNvPr id="4" name="Google Shape;101;p17">
            <a:extLst>
              <a:ext uri="{FF2B5EF4-FFF2-40B4-BE49-F238E27FC236}">
                <a16:creationId xmlns:a16="http://schemas.microsoft.com/office/drawing/2014/main" id="{2C5E8CC6-1FEA-6EDD-C6B0-4BFE5825E3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5020" y="2434590"/>
            <a:ext cx="6123051" cy="44108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C6B8F-A44E-F675-F51E-993E5AE8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429453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&gt; Remove &gt; Up to next</a:t>
            </a:r>
            <a:endParaRPr/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75" y="1842925"/>
            <a:ext cx="7148150" cy="468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Fillet &gt; Radius &gt; 5mm</a:t>
            </a:r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50" y="1582974"/>
            <a:ext cx="7548901" cy="4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/>
          <p:nvPr/>
        </p:nvSpPr>
        <p:spPr>
          <a:xfrm>
            <a:off x="415600" y="4703125"/>
            <a:ext cx="2349600" cy="1599900"/>
          </a:xfrm>
          <a:prstGeom prst="wedgeRectCallout">
            <a:avLst>
              <a:gd name="adj1" fmla="val 148045"/>
              <a:gd name="adj2" fmla="val -31808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Choose Fillet tool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Edges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Fillet</a:t>
            </a:r>
            <a:endParaRPr/>
          </a:p>
        </p:txBody>
      </p:sp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563" y="1702525"/>
            <a:ext cx="7092877" cy="48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Chamfer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625" y="1520117"/>
            <a:ext cx="839927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2"/>
          <p:cNvSpPr/>
          <p:nvPr/>
        </p:nvSpPr>
        <p:spPr>
          <a:xfrm>
            <a:off x="274850" y="4681475"/>
            <a:ext cx="2349600" cy="1599900"/>
          </a:xfrm>
          <a:prstGeom prst="wedgeRectCallout">
            <a:avLst>
              <a:gd name="adj1" fmla="val 168782"/>
              <a:gd name="adj2" fmla="val -4534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Choose Chamfer  tool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 Central Edge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Chamfer</a:t>
            </a:r>
            <a:endParaRPr/>
          </a:p>
        </p:txBody>
      </p:sp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775" y="1726649"/>
            <a:ext cx="7639524" cy="46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#4 &gt; Backside of 48mm</a:t>
            </a:r>
            <a:endParaRPr/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88" y="1812475"/>
            <a:ext cx="5952825" cy="45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/>
          <p:nvPr/>
        </p:nvSpPr>
        <p:spPr>
          <a:xfrm>
            <a:off x="8666300" y="2981500"/>
            <a:ext cx="2349600" cy="1599900"/>
          </a:xfrm>
          <a:prstGeom prst="wedgeRectCallout">
            <a:avLst>
              <a:gd name="adj1" fmla="val -124767"/>
              <a:gd name="adj2" fmla="val -4736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Draw 3 x 24mm rectangle on the base side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64"/>
          <p:cNvSpPr/>
          <p:nvPr/>
        </p:nvSpPr>
        <p:spPr>
          <a:xfrm>
            <a:off x="8666300" y="5017900"/>
            <a:ext cx="2349600" cy="1599900"/>
          </a:xfrm>
          <a:prstGeom prst="wedgeRectCallout">
            <a:avLst>
              <a:gd name="adj1" fmla="val -184675"/>
              <a:gd name="adj2" fmla="val -81938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Draw a construction line that will be our revolve axis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Revolve &gt; Add &gt; One Direction &gt; 180 degrees </a:t>
            </a:r>
            <a:endParaRPr/>
          </a:p>
        </p:txBody>
      </p:sp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1834125"/>
            <a:ext cx="7209400" cy="452432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/>
          <p:nvPr/>
        </p:nvSpPr>
        <p:spPr>
          <a:xfrm>
            <a:off x="8872025" y="4475725"/>
            <a:ext cx="2349600" cy="1599900"/>
          </a:xfrm>
          <a:prstGeom prst="wedgeRectCallout">
            <a:avLst>
              <a:gd name="adj1" fmla="val -155182"/>
              <a:gd name="adj2" fmla="val -1353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Revolve the rectangle 180 degrees to create a semi-cicle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Revolve</a:t>
            </a:r>
            <a:endParaRPr/>
          </a:p>
        </p:txBody>
      </p:sp>
      <p:pic>
        <p:nvPicPr>
          <p:cNvPr id="508" name="Google Shape;5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00" y="1953199"/>
            <a:ext cx="5807199" cy="45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49B7D-5380-AF48-48EC-EAF08DB9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9A0C7151-AEB8-432D-7F04-7685A926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E1C3D-EFAD-FB2A-35A4-50802C4F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3" y="123565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Assembly</a:t>
            </a:r>
            <a:endParaRPr lang="en-US" sz="54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A068534B-0B9E-9541-7065-E46192E4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E3AB-90A0-68D4-99DF-59AE4EEA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29464"/>
            <a:ext cx="11234697" cy="4261024"/>
          </a:xfrm>
        </p:spPr>
        <p:txBody>
          <a:bodyPr anchor="t">
            <a:normAutofit lnSpcReduction="10000"/>
          </a:bodyPr>
          <a:lstStyle/>
          <a:p>
            <a:pPr marL="45720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Build your robot virtually</a:t>
            </a:r>
          </a:p>
          <a:p>
            <a:pPr marL="45720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Ensure everything fits</a:t>
            </a:r>
          </a:p>
          <a:p>
            <a:pPr marL="45720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Good visual guide</a:t>
            </a:r>
          </a:p>
          <a:p>
            <a:pPr marL="45720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Keep things simple</a:t>
            </a:r>
          </a:p>
          <a:p>
            <a:pPr marL="914400" lvl="1" indent="-3175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For the betterment of your computers</a:t>
            </a:r>
          </a:p>
          <a:p>
            <a:pPr marL="914400" lvl="1" indent="-3175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Bolts and spacers should be implied</a:t>
            </a:r>
          </a:p>
          <a:p>
            <a:pPr marL="45720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-"/>
            </a:pPr>
            <a:r>
              <a:rPr lang="en-US">
                <a:solidFill>
                  <a:srgbClr val="000000"/>
                </a:solidFill>
              </a:rPr>
              <a:t>Potential Simulation of the Robot</a:t>
            </a:r>
          </a:p>
          <a:p>
            <a:pPr marL="914400" lvl="1" indent="-3175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Char char="-"/>
            </a:pPr>
            <a:r>
              <a:rPr lang="en-US">
                <a:solidFill>
                  <a:srgbClr val="000000"/>
                </a:solidFill>
              </a:rPr>
              <a:t>rotational /sliding mates can be used so you can rotate/extend arm/slide in CAD </a:t>
            </a:r>
          </a:p>
        </p:txBody>
      </p:sp>
      <p:pic>
        <p:nvPicPr>
          <p:cNvPr id="5" name="Google Shape;108;p18">
            <a:extLst>
              <a:ext uri="{FF2B5EF4-FFF2-40B4-BE49-F238E27FC236}">
                <a16:creationId xmlns:a16="http://schemas.microsoft.com/office/drawing/2014/main" id="{3DAAEF44-B5D9-2084-9743-20EFF257EB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4290" y="1681544"/>
            <a:ext cx="4372900" cy="33800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5D79E-6D7F-7DD4-3C3D-7B597BB6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3927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5686-B946-6F87-4918-71A3AD32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C010-FF97-8B95-A82F-D0C84F9B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9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CAD Workshop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CE201-D9F6-946F-2C4B-2FD84201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  <p:extLst>
      <p:ext uri="{BB962C8B-B14F-4D97-AF65-F5344CB8AC3E}">
        <p14:creationId xmlns:p14="http://schemas.microsoft.com/office/powerpoint/2010/main" val="186091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838200" y="251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CAD Options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685800" y="1825625"/>
            <a:ext cx="602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2700"/>
              <a:buFont typeface="Wingdings" panose="05000000000000000000" pitchFamily="2" charset="2"/>
              <a:buChar char="§"/>
            </a:pPr>
            <a:r>
              <a:rPr lang="en" sz="2700"/>
              <a:t>Onshape </a:t>
            </a:r>
            <a:endParaRPr sz="2700"/>
          </a:p>
          <a:p>
            <a:pPr marL="51435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2700"/>
              <a:buFont typeface="Wingdings" panose="05000000000000000000" pitchFamily="2" charset="2"/>
              <a:buChar char="§"/>
            </a:pPr>
            <a:r>
              <a:rPr lang="en" sz="2700"/>
              <a:t>Autodesk - Fusion 360</a:t>
            </a:r>
          </a:p>
          <a:p>
            <a:pPr marL="51435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2700"/>
              <a:buFont typeface="Wingdings" panose="05000000000000000000" pitchFamily="2" charset="2"/>
              <a:buChar char="§"/>
            </a:pPr>
            <a:r>
              <a:rPr lang="en" sz="2700"/>
              <a:t>Autodesk - Inventor</a:t>
            </a:r>
            <a:endParaRPr sz="2700"/>
          </a:p>
          <a:p>
            <a:pPr marL="51435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Wingdings" panose="05000000000000000000" pitchFamily="2" charset="2"/>
              <a:buChar char="§"/>
            </a:pPr>
            <a:r>
              <a:rPr lang="en" sz="2700"/>
              <a:t>Sketchup</a:t>
            </a:r>
            <a:endParaRPr sz="2700"/>
          </a:p>
          <a:p>
            <a:pPr marL="51435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D966"/>
              </a:buClr>
              <a:buSzPts val="2700"/>
              <a:buFont typeface="Wingdings" panose="05000000000000000000" pitchFamily="2" charset="2"/>
              <a:buChar char="§"/>
            </a:pPr>
            <a:r>
              <a:rPr lang="en" sz="2700"/>
              <a:t>Autodesk - Tinkercad</a:t>
            </a:r>
            <a:endParaRPr sz="27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700"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7025" y="2735700"/>
            <a:ext cx="5062101" cy="25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C90B7C-88A8-1B16-50BB-2CF14DFA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838200" y="175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Onshape Documents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636325"/>
            <a:ext cx="7398323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9665850" y="5024000"/>
            <a:ext cx="284700" cy="146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10160675" y="5432650"/>
            <a:ext cx="29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Documents</a:t>
            </a:r>
            <a:endParaRPr sz="1800"/>
          </a:p>
        </p:txBody>
      </p:sp>
      <p:sp>
        <p:nvSpPr>
          <p:cNvPr id="170" name="Google Shape;170;p24"/>
          <p:cNvSpPr/>
          <p:nvPr/>
        </p:nvSpPr>
        <p:spPr>
          <a:xfrm>
            <a:off x="9665850" y="3653500"/>
            <a:ext cx="284700" cy="722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10160675" y="3745150"/>
            <a:ext cx="29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Recent docs</a:t>
            </a:r>
            <a:endParaRPr sz="1800"/>
          </a:p>
        </p:txBody>
      </p:sp>
      <p:sp>
        <p:nvSpPr>
          <p:cNvPr id="172" name="Google Shape;172;p24"/>
          <p:cNvSpPr/>
          <p:nvPr/>
        </p:nvSpPr>
        <p:spPr>
          <a:xfrm>
            <a:off x="1763300" y="1766875"/>
            <a:ext cx="124500" cy="311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473700" y="1691725"/>
            <a:ext cx="115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</a:t>
            </a:r>
            <a:endParaRPr sz="1800"/>
          </a:p>
        </p:txBody>
      </p:sp>
      <p:sp>
        <p:nvSpPr>
          <p:cNvPr id="174" name="Google Shape;174;p24"/>
          <p:cNvSpPr/>
          <p:nvPr/>
        </p:nvSpPr>
        <p:spPr>
          <a:xfrm>
            <a:off x="1763300" y="2228575"/>
            <a:ext cx="124500" cy="722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236700" y="2169050"/>
            <a:ext cx="139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 navigation</a:t>
            </a:r>
            <a:endParaRPr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476F02-5E34-6DC5-C2C1-B08559B8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838200" y="2514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Basic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725" y="1804325"/>
            <a:ext cx="6729749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10124400" y="5142253"/>
            <a:ext cx="1395600" cy="1007100"/>
          </a:xfrm>
          <a:prstGeom prst="wedgeRectCallout">
            <a:avLst>
              <a:gd name="adj1" fmla="val -236611"/>
              <a:gd name="adj2" fmla="val -47821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Planes - perpendicular to each other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10246950" y="2033553"/>
            <a:ext cx="1395600" cy="1007100"/>
          </a:xfrm>
          <a:prstGeom prst="wedgeRectCallout">
            <a:avLst>
              <a:gd name="adj1" fmla="val -124549"/>
              <a:gd name="adj2" fmla="val 5218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Viewing Cube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10246950" y="3731965"/>
            <a:ext cx="1395600" cy="1007100"/>
          </a:xfrm>
          <a:prstGeom prst="wedgeRectCallout">
            <a:avLst>
              <a:gd name="adj1" fmla="val -315441"/>
              <a:gd name="adj2" fmla="val 9225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Origin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578750" y="2459040"/>
            <a:ext cx="1395600" cy="1007100"/>
          </a:xfrm>
          <a:prstGeom prst="wedgeRectCallout">
            <a:avLst>
              <a:gd name="adj1" fmla="val 147397"/>
              <a:gd name="adj2" fmla="val -37031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Plane hiding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26DCB6-3193-59F3-FDE1-C66D41F0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Mission to Mars – Build Your Own Robotic Rover © 2026 Arun Abraham. Free for non-commercial educational use. See MMCL-1.1 for licensing details.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Macintosh PowerPoint</Application>
  <PresentationFormat>Widescreen</PresentationFormat>
  <Paragraphs>203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Play</vt:lpstr>
      <vt:lpstr>Wingdings</vt:lpstr>
      <vt:lpstr>Office Theme</vt:lpstr>
      <vt:lpstr>Intro to CAD</vt:lpstr>
      <vt:lpstr>Why use CAD for Robotics? </vt:lpstr>
      <vt:lpstr>Planning</vt:lpstr>
      <vt:lpstr>Sketching – Mastering Geometry</vt:lpstr>
      <vt:lpstr>Assembly</vt:lpstr>
      <vt:lpstr>CAD Workshop</vt:lpstr>
      <vt:lpstr>CAD Options</vt:lpstr>
      <vt:lpstr>Onshape Documents</vt:lpstr>
      <vt:lpstr>Parts Basic</vt:lpstr>
      <vt:lpstr>Sketch -&gt; Extrude</vt:lpstr>
      <vt:lpstr>Sketch (on Face) -&gt; Extrude (remove)</vt:lpstr>
      <vt:lpstr>Let’s Build a Part</vt:lpstr>
      <vt:lpstr>Sketch #1 - L-shape</vt:lpstr>
      <vt:lpstr>Extrude &gt; New &gt; 48mm</vt:lpstr>
      <vt:lpstr>Sketch &gt; Backside of 96mm side</vt:lpstr>
      <vt:lpstr>Sketch &gt; Backside of 96mm side</vt:lpstr>
      <vt:lpstr>Sketch #2</vt:lpstr>
      <vt:lpstr>Sketch #2</vt:lpstr>
      <vt:lpstr>Sketch #2</vt:lpstr>
      <vt:lpstr>Extrude #2 &gt; Remove &gt; Up to next</vt:lpstr>
      <vt:lpstr>Extrude #2 &gt; Remove</vt:lpstr>
      <vt:lpstr>Sketch #2 &gt; Dimension Constraint</vt:lpstr>
      <vt:lpstr>Sketch &gt; Vertical Constraint</vt:lpstr>
      <vt:lpstr>Sketch #2 &gt; Vertical Constraint</vt:lpstr>
      <vt:lpstr>Sketch #2 &gt; Vertical Constraint</vt:lpstr>
      <vt:lpstr>Sketch #2 &gt; Mirror</vt:lpstr>
      <vt:lpstr>Sketch #2 &gt; Mirror</vt:lpstr>
      <vt:lpstr>Sketch #2 &gt; Mirror</vt:lpstr>
      <vt:lpstr>Sketch #2 &gt; Pattern</vt:lpstr>
      <vt:lpstr>Sketch #2 &gt; Pattern</vt:lpstr>
      <vt:lpstr>Sketch #2 &gt; Pattern</vt:lpstr>
      <vt:lpstr>Extrude #2 &gt; Remove holes</vt:lpstr>
      <vt:lpstr>Extrude #2 &gt; Remove holes</vt:lpstr>
      <vt:lpstr>Sketch #3 &gt; Backside of 48mm side</vt:lpstr>
      <vt:lpstr>Sketch #3 &gt; Midpoint Constraint</vt:lpstr>
      <vt:lpstr>Sketch #3 &gt; Coincident Constraint </vt:lpstr>
      <vt:lpstr>Extrude &gt; Add &gt; Blind &gt; 20mm</vt:lpstr>
      <vt:lpstr>Extrude &gt; Add &gt; Blind &gt; 20mm</vt:lpstr>
      <vt:lpstr>Extrude &gt; Remove &gt; Up to next</vt:lpstr>
      <vt:lpstr>Extrude &gt; Remove &gt; Up to next</vt:lpstr>
      <vt:lpstr>Fillet &gt; Radius &gt; 5mm</vt:lpstr>
      <vt:lpstr>Fillet</vt:lpstr>
      <vt:lpstr>Chamfer</vt:lpstr>
      <vt:lpstr>Chamfer</vt:lpstr>
      <vt:lpstr>Sketch #4 &gt; Backside of 48mm</vt:lpstr>
      <vt:lpstr>Revolve &gt; Add &gt; One Direction &gt; 180 degrees </vt:lpstr>
      <vt:lpstr>Revolve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Abraham</dc:creator>
  <cp:lastModifiedBy>Aarush Abraham</cp:lastModifiedBy>
  <cp:revision>2</cp:revision>
  <dcterms:created xsi:type="dcterms:W3CDTF">2025-04-25T17:52:28Z</dcterms:created>
  <dcterms:modified xsi:type="dcterms:W3CDTF">2026-02-11T03:37:16Z</dcterms:modified>
</cp:coreProperties>
</file>